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327B833E-C052-4386-847B-07791A0B0888}">
  <a:tblStyle styleName="Table_0" styleId="{327B833E-C052-4386-847B-07791A0B0888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  <a:tblStyle styleName="Table_1" styleId="{7FC8703B-9914-4DE4-9141-331ED5D97845}">
    <a:wholeTbl>
      <a:tcStyle>
        <a:tcBdr>
          <a:lef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9525" cap="flat">
              <a:solidFill>
                <a:srgbClr val="000000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SzPct val="100000"/>
              <a:defRPr sz="3000"/>
            </a:lvl1pPr>
            <a:lvl2pPr>
              <a:spcBef>
                <a:spcPts val="480"/>
              </a:spcBef>
              <a:buSzPct val="100000"/>
              <a:defRPr sz="2400"/>
            </a:lvl2pPr>
            <a:lvl3pPr>
              <a:spcBef>
                <a:spcPts val="480"/>
              </a:spcBef>
              <a:buSzPct val="100000"/>
              <a:defRPr sz="2400"/>
            </a:lvl3pPr>
            <a:lvl4pPr>
              <a:spcBef>
                <a:spcPts val="360"/>
              </a:spcBef>
              <a:buSzPct val="100000"/>
              <a:defRPr sz="1800"/>
            </a:lvl4pPr>
            <a:lvl5pPr>
              <a:spcBef>
                <a:spcPts val="360"/>
              </a:spcBef>
              <a:buSzPct val="100000"/>
              <a:defRPr sz="1800"/>
            </a:lvl5pPr>
            <a:lvl6pPr>
              <a:spcBef>
                <a:spcPts val="360"/>
              </a:spcBef>
              <a:buSzPct val="100000"/>
              <a:defRPr sz="1800"/>
            </a:lvl6pPr>
            <a:lvl7pPr>
              <a:spcBef>
                <a:spcPts val="360"/>
              </a:spcBef>
              <a:buSzPct val="100000"/>
              <a:defRPr sz="1800"/>
            </a:lvl7pPr>
            <a:lvl8pPr>
              <a:spcBef>
                <a:spcPts val="360"/>
              </a:spcBef>
              <a:buSzPct val="100000"/>
              <a:defRPr sz="1800"/>
            </a:lvl8pPr>
            <a:lvl9pPr>
              <a:spcBef>
                <a:spcPts val="360"/>
              </a:spcBef>
              <a:buSzPct val="100000"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The Future tense!</a:t>
            </a:r>
          </a:p>
        </p:txBody>
      </p:sp>
      <p:sp>
        <p:nvSpPr>
          <p:cNvPr id="31" name="Shape 31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05974" x="457200"/>
            <a:ext cy="10875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Review...1st and 2nd Conjugation Verbs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200150" x="457200"/>
            <a:ext cy="3725699" cx="30927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the familiar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bo			bimus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bis		bitis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bit			bunt</a:t>
            </a:r>
          </a:p>
        </p:txBody>
      </p:sp>
      <p:sp>
        <p:nvSpPr>
          <p:cNvPr id="38" name="Shape 38"/>
          <p:cNvSpPr txBox="1"/>
          <p:nvPr/>
        </p:nvSpPr>
        <p:spPr>
          <a:xfrm>
            <a:off y="1241900" x="3787775"/>
            <a:ext cy="3653100" cx="4899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sz="2200" lang="en">
                <a:solidFill>
                  <a:srgbClr val="0000FF"/>
                </a:solidFill>
              </a:rPr>
              <a:t>amo, </a:t>
            </a:r>
            <a:r>
              <a:rPr sz="2200" lang="en">
                <a:solidFill>
                  <a:srgbClr val="FF0000"/>
                </a:solidFill>
              </a:rPr>
              <a:t>ama</a:t>
            </a:r>
            <a:r>
              <a:rPr sz="2200" lang="en">
                <a:solidFill>
                  <a:srgbClr val="0000FF"/>
                </a:solidFill>
              </a:rPr>
              <a:t>re, amavi, amatus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rgbClr val="0000FF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200">
              <a:solidFill>
                <a:srgbClr val="0000FF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sz="2200" lang="en">
                <a:solidFill>
                  <a:srgbClr val="0000FF"/>
                </a:solidFill>
              </a:rPr>
              <a:t>ama-bo		ama-bimus</a:t>
            </a:r>
          </a:p>
          <a:p>
            <a:pPr rtl="0">
              <a:spcBef>
                <a:spcPts val="0"/>
              </a:spcBef>
              <a:buNone/>
            </a:pPr>
            <a:r>
              <a:rPr sz="2200" lang="en">
                <a:solidFill>
                  <a:srgbClr val="0000FF"/>
                </a:solidFill>
              </a:rPr>
              <a:t>ama-bis		ama-bitis</a:t>
            </a:r>
          </a:p>
          <a:p>
            <a:pPr>
              <a:spcBef>
                <a:spcPts val="0"/>
              </a:spcBef>
              <a:buNone/>
            </a:pPr>
            <a:r>
              <a:rPr sz="2200" lang="en">
                <a:solidFill>
                  <a:srgbClr val="0000FF"/>
                </a:solidFill>
              </a:rPr>
              <a:t>ama-bit		ama-bunt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New notes… 3rd and 4th Conj.Future</a:t>
            </a:r>
          </a:p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200150" x="457200"/>
            <a:ext cy="3725699" cx="3133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Add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-</a:t>
            </a:r>
            <a:r>
              <a:rPr lang="en">
                <a:solidFill>
                  <a:srgbClr val="0000FF"/>
                </a:solidFill>
              </a:rPr>
              <a:t>a</a:t>
            </a:r>
            <a:r>
              <a:rPr lang="en"/>
              <a:t>m		-</a:t>
            </a:r>
            <a:r>
              <a:rPr lang="en">
                <a:solidFill>
                  <a:srgbClr val="0000FF"/>
                </a:solidFill>
              </a:rPr>
              <a:t>e</a:t>
            </a:r>
            <a:r>
              <a:rPr lang="en"/>
              <a:t>mus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-</a:t>
            </a:r>
            <a:r>
              <a:rPr lang="en">
                <a:solidFill>
                  <a:srgbClr val="0000FF"/>
                </a:solidFill>
              </a:rPr>
              <a:t>e</a:t>
            </a:r>
            <a:r>
              <a:rPr lang="en"/>
              <a:t>s		-</a:t>
            </a:r>
            <a:r>
              <a:rPr lang="en">
                <a:solidFill>
                  <a:srgbClr val="0000FF"/>
                </a:solidFill>
              </a:rPr>
              <a:t>e</a:t>
            </a:r>
            <a:r>
              <a:rPr lang="en"/>
              <a:t>tis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-</a:t>
            </a:r>
            <a:r>
              <a:rPr lang="en">
                <a:solidFill>
                  <a:srgbClr val="0000FF"/>
                </a:solidFill>
              </a:rPr>
              <a:t>e</a:t>
            </a:r>
            <a:r>
              <a:rPr lang="en"/>
              <a:t>t		    -</a:t>
            </a:r>
            <a:r>
              <a:rPr lang="en">
                <a:solidFill>
                  <a:srgbClr val="0000FF"/>
                </a:solidFill>
              </a:rPr>
              <a:t>e</a:t>
            </a:r>
            <a:r>
              <a:rPr lang="en"/>
              <a:t>nt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 txBox="1"/>
          <p:nvPr/>
        </p:nvSpPr>
        <p:spPr>
          <a:xfrm>
            <a:off y="1479925" x="3953350"/>
            <a:ext cy="3384000" cx="4626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sz="2200" lang="en"/>
              <a:t>dico, </a:t>
            </a:r>
            <a:r>
              <a:rPr sz="2200" lang="en">
                <a:solidFill>
                  <a:srgbClr val="FF0000"/>
                </a:solidFill>
              </a:rPr>
              <a:t>dic</a:t>
            </a:r>
            <a:r>
              <a:rPr sz="2200" lang="en">
                <a:solidFill>
                  <a:srgbClr val="FF00FF"/>
                </a:solidFill>
              </a:rPr>
              <a:t>e</a:t>
            </a:r>
            <a:r>
              <a:rPr sz="2200" lang="en"/>
              <a:t>re, dixi</a:t>
            </a:r>
          </a:p>
          <a:p>
            <a:pPr rtl="0">
              <a:spcBef>
                <a:spcPts val="0"/>
              </a:spcBef>
              <a:buNone/>
            </a:pPr>
            <a:br>
              <a:rPr sz="2200" lang="en"/>
            </a:br>
            <a:r>
              <a:rPr sz="2200" lang="en">
                <a:solidFill>
                  <a:srgbClr val="FF0000"/>
                </a:solidFill>
              </a:rPr>
              <a:t>dic</a:t>
            </a:r>
            <a:r>
              <a:rPr sz="2200" lang="en"/>
              <a:t>-am      </a:t>
            </a:r>
            <a:r>
              <a:rPr sz="2200" lang="en">
                <a:solidFill>
                  <a:srgbClr val="FF0000"/>
                </a:solidFill>
              </a:rPr>
              <a:t>dic</a:t>
            </a:r>
            <a:r>
              <a:rPr sz="2200" lang="en"/>
              <a:t>-emus</a:t>
            </a:r>
          </a:p>
          <a:p>
            <a:pPr rtl="0">
              <a:spcBef>
                <a:spcPts val="0"/>
              </a:spcBef>
              <a:buNone/>
            </a:pPr>
            <a:r>
              <a:rPr sz="2200" lang="en">
                <a:solidFill>
                  <a:srgbClr val="FF0000"/>
                </a:solidFill>
              </a:rPr>
              <a:t>dic-</a:t>
            </a:r>
            <a:r>
              <a:rPr sz="2200" lang="en"/>
              <a:t>es		</a:t>
            </a:r>
            <a:r>
              <a:rPr sz="2200" lang="en">
                <a:solidFill>
                  <a:srgbClr val="FF0000"/>
                </a:solidFill>
              </a:rPr>
              <a:t>dic</a:t>
            </a:r>
            <a:r>
              <a:rPr sz="2200" lang="en"/>
              <a:t>-etis</a:t>
            </a:r>
          </a:p>
          <a:p>
            <a:pPr rtl="0">
              <a:spcBef>
                <a:spcPts val="0"/>
              </a:spcBef>
              <a:buNone/>
            </a:pPr>
            <a:r>
              <a:rPr sz="2200" lang="en">
                <a:solidFill>
                  <a:srgbClr val="FF0000"/>
                </a:solidFill>
              </a:rPr>
              <a:t>dic-</a:t>
            </a:r>
            <a:r>
              <a:rPr sz="2200" lang="en"/>
              <a:t>et		</a:t>
            </a:r>
            <a:r>
              <a:rPr sz="2200" lang="en">
                <a:solidFill>
                  <a:srgbClr val="FF0000"/>
                </a:solidFill>
              </a:rPr>
              <a:t>dic</a:t>
            </a:r>
            <a:r>
              <a:rPr sz="2200" lang="en"/>
              <a:t>-ent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200"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2200"/>
          </a:p>
          <a:p>
            <a:pPr rtl="0">
              <a:spcBef>
                <a:spcPts val="0"/>
              </a:spcBef>
              <a:buNone/>
            </a:pPr>
            <a:r>
              <a:rPr sz="2200" lang="en"/>
              <a:t>Watch out for the short</a:t>
            </a:r>
            <a:r>
              <a:rPr sz="2200" lang="en">
                <a:solidFill>
                  <a:srgbClr val="FF00FF"/>
                </a:solidFill>
              </a:rPr>
              <a:t> e</a:t>
            </a:r>
            <a:r>
              <a:rPr sz="2200" lang="en"/>
              <a:t>!  It disappears and is replaced by the:</a:t>
            </a:r>
          </a:p>
          <a:p>
            <a:pPr>
              <a:spcBef>
                <a:spcPts val="0"/>
              </a:spcBef>
              <a:buNone/>
            </a:pPr>
            <a:r>
              <a:rPr sz="2200" lang="en"/>
              <a:t>-am/-es/</a:t>
            </a:r>
            <a:r>
              <a:rPr sz="2200" lang="en">
                <a:solidFill>
                  <a:schemeClr val="dk1"/>
                </a:solidFill>
              </a:rPr>
              <a:t>-et/-emus/-etis/-ent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Ways to remeber</a:t>
            </a:r>
          </a:p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Remember: Ones and twos, bo, bis, bu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					fours and threes, “A’s and E’s”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Practice the Future </a:t>
            </a:r>
          </a:p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duco, ducere, duxi				</a:t>
            </a:r>
            <a:r>
              <a:rPr lang="en">
                <a:solidFill>
                  <a:schemeClr val="dk1"/>
                </a:solidFill>
              </a:rPr>
              <a:t>audio, audire, audivi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aphicFrame>
        <p:nvGraphicFramePr>
          <p:cNvPr id="58" name="Shape 58"/>
          <p:cNvGraphicFramePr/>
          <p:nvPr/>
        </p:nvGraphicFramePr>
        <p:xfrm>
          <a:off y="2300250" x="1655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{327B833E-C052-4386-847B-07791A0B0888}</a:tableStyleId>
              </a:tblPr>
              <a:tblGrid>
                <a:gridCol w="2077475"/>
                <a:gridCol w="2077475"/>
              </a:tblGrid>
              <a:tr h="66042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</a:tr>
              <a:tr h="66042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</a:tr>
              <a:tr h="66042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</a:tr>
            </a:tbl>
          </a:graphicData>
        </a:graphic>
      </p:graphicFrame>
      <p:graphicFrame>
        <p:nvGraphicFramePr>
          <p:cNvPr id="59" name="Shape 59"/>
          <p:cNvGraphicFramePr/>
          <p:nvPr/>
        </p:nvGraphicFramePr>
        <p:xfrm>
          <a:off y="2300250" x="4695650"/>
          <a:ext cy="3000000" cx="3000000"/>
        </p:xfrm>
        <a:graphic>
          <a:graphicData uri="http://schemas.openxmlformats.org/drawingml/2006/table">
            <a:tbl>
              <a:tblPr>
                <a:noFill/>
                <a:tableStyleId>{7FC8703B-9914-4DE4-9141-331ED5D97845}</a:tableStyleId>
              </a:tblPr>
              <a:tblGrid>
                <a:gridCol w="2077475"/>
                <a:gridCol w="2077475"/>
              </a:tblGrid>
              <a:tr h="66042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</a:tr>
              <a:tr h="66042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</a:tr>
              <a:tr h="660425"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R="91425" marB="91425" marT="91425" marL="91425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